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sldIdLst>
    <p:sldId id="257" r:id="rId2"/>
    <p:sldId id="258" r:id="rId3"/>
    <p:sldId id="282" r:id="rId4"/>
    <p:sldId id="274" r:id="rId5"/>
    <p:sldId id="281" r:id="rId6"/>
    <p:sldId id="283" r:id="rId7"/>
    <p:sldId id="275" r:id="rId8"/>
    <p:sldId id="284" r:id="rId9"/>
    <p:sldId id="276" r:id="rId10"/>
    <p:sldId id="285" r:id="rId11"/>
    <p:sldId id="286" r:id="rId12"/>
    <p:sldId id="287" r:id="rId13"/>
    <p:sldId id="288" r:id="rId14"/>
    <p:sldId id="289" r:id="rId15"/>
    <p:sldId id="290" r:id="rId16"/>
    <p:sldId id="277" r:id="rId17"/>
    <p:sldId id="291" r:id="rId18"/>
    <p:sldId id="292" r:id="rId19"/>
    <p:sldId id="293" r:id="rId20"/>
    <p:sldId id="278" r:id="rId21"/>
    <p:sldId id="294" r:id="rId22"/>
    <p:sldId id="295" r:id="rId23"/>
    <p:sldId id="296" r:id="rId24"/>
    <p:sldId id="297" r:id="rId25"/>
    <p:sldId id="279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280" r:id="rId40"/>
    <p:sldId id="311" r:id="rId41"/>
    <p:sldId id="312" r:id="rId42"/>
    <p:sldId id="313" r:id="rId43"/>
    <p:sldId id="273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CF68-E3F6-6C4D-83D0-DE5D48556808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510E-3FEE-754E-9DD2-FA07AED5C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92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6387" name="Kopfzeilenplatzhalt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b="0"/>
              <a:t>Veterinärmedizinische Universität Wien (Vetmeduni Vienna)</a:t>
            </a:r>
          </a:p>
        </p:txBody>
      </p:sp>
      <p:sp>
        <p:nvSpPr>
          <p:cNvPr id="16388" name="Datumsplatzhalter 4"/>
          <p:cNvSpPr>
            <a:spLocks noGrp="1"/>
          </p:cNvSpPr>
          <p:nvPr>
            <p:ph type="dt" sz="quarter" idx="1"/>
          </p:nvPr>
        </p:nvSpPr>
        <p:spPr bwMode="auto">
          <a:xfrm>
            <a:off x="2921000" y="9429750"/>
            <a:ext cx="2946400" cy="4968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A18543-5819-2A47-A271-FCC575F4953E}" type="datetime1">
              <a:rPr lang="de-DE" sz="1000"/>
              <a:pPr eaLnBrk="1" hangingPunct="1"/>
              <a:t>25.01.23</a:t>
            </a:fld>
            <a:endParaRPr lang="de-DE" sz="1000"/>
          </a:p>
        </p:txBody>
      </p:sp>
      <p:sp>
        <p:nvSpPr>
          <p:cNvPr id="16389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000"/>
          </a:p>
        </p:txBody>
      </p:sp>
      <p:sp>
        <p:nvSpPr>
          <p:cNvPr id="16390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141FA9-47F9-734B-AABC-CEA1958B7A66}" type="slidenum">
              <a:rPr lang="de-DE" sz="1400"/>
              <a:pPr eaLnBrk="1" hangingPunct="1"/>
              <a:t>1</a:t>
            </a:fld>
            <a:endParaRPr lang="de-DE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8435" name="Kopfzeilenplatzhalt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/>
              <a:t>Veterinärmedizinische Universität Wien (Vetmeduni Vienna)</a:t>
            </a:r>
          </a:p>
        </p:txBody>
      </p:sp>
      <p:sp>
        <p:nvSpPr>
          <p:cNvPr id="18436" name="Datumsplatzhalter 4"/>
          <p:cNvSpPr>
            <a:spLocks noGrp="1"/>
          </p:cNvSpPr>
          <p:nvPr>
            <p:ph type="dt" sz="quarter" idx="1"/>
          </p:nvPr>
        </p:nvSpPr>
        <p:spPr bwMode="auto">
          <a:xfrm>
            <a:off x="3398838" y="9429750"/>
            <a:ext cx="844550" cy="4968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900F61-8B67-1946-AB09-4410EF5BCC37}" type="datetime1">
              <a:rPr lang="de-DE" sz="1000"/>
              <a:pPr eaLnBrk="1" hangingPunct="1"/>
              <a:t>25.01.23</a:t>
            </a:fld>
            <a:endParaRPr lang="de-DE" sz="1000"/>
          </a:p>
        </p:txBody>
      </p:sp>
      <p:sp>
        <p:nvSpPr>
          <p:cNvPr id="18437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000"/>
          </a:p>
        </p:txBody>
      </p:sp>
      <p:sp>
        <p:nvSpPr>
          <p:cNvPr id="18438" name="Foliennummernplatzhalt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0307F7-4683-C348-A2A3-81232AAA7022}" type="slidenum">
              <a:rPr lang="de-DE" sz="1400"/>
              <a:pPr eaLnBrk="1" hangingPunct="1"/>
              <a:t>2</a:t>
            </a:fld>
            <a:endParaRPr lang="de-DE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AT" sz="4000" dirty="0">
                <a:latin typeface="Arial" charset="0"/>
              </a:rPr>
              <a:t>Der alternde Hund</a:t>
            </a:r>
            <a:endParaRPr lang="de-DE" sz="4000" dirty="0"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2423593" y="4437113"/>
            <a:ext cx="7488237" cy="9858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de-AT" dirty="0">
                <a:latin typeface="Arial" charset="0"/>
              </a:rPr>
              <a:t>Mag. Karl Weissenbacher</a:t>
            </a:r>
            <a:br>
              <a:rPr lang="de-AT" dirty="0">
                <a:latin typeface="Arial" charset="0"/>
              </a:rPr>
            </a:br>
            <a:endParaRPr lang="de-AT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15E35-94AB-38F0-F1CE-D136FF05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8B3A4D-4017-2334-1F52-6CD3999EC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Arthrose ist ein Verschleißerscheinung an Gelenken</a:t>
            </a:r>
          </a:p>
          <a:p>
            <a:pPr lvl="1"/>
            <a:r>
              <a:rPr lang="de-DE" dirty="0"/>
              <a:t>Durch chronische Gelenkerkrankungen</a:t>
            </a:r>
          </a:p>
          <a:p>
            <a:pPr lvl="1"/>
            <a:r>
              <a:rPr lang="de-DE" dirty="0"/>
              <a:t>Schäden am Gelenkknorpel</a:t>
            </a:r>
          </a:p>
          <a:p>
            <a:pPr lvl="1"/>
            <a:r>
              <a:rPr lang="de-DE" dirty="0"/>
              <a:t>überschießendes Knochengewebe</a:t>
            </a:r>
          </a:p>
          <a:p>
            <a:pPr lvl="1"/>
            <a:r>
              <a:rPr lang="de-DE" dirty="0"/>
              <a:t>Verdickte Gelenkskapsel</a:t>
            </a:r>
          </a:p>
          <a:p>
            <a:pPr lvl="1"/>
            <a:r>
              <a:rPr lang="de-DE" dirty="0"/>
              <a:t>Veränderung der Gelenkschmiere</a:t>
            </a:r>
          </a:p>
          <a:p>
            <a:r>
              <a:rPr lang="de-DE" dirty="0"/>
              <a:t>Führt zur Einschränkung der Funktion und zu Schmerzen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4F0A48-1137-74BC-6781-B8F817DB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5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1EE45-BFAB-B3DB-6B8D-AA6B679B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C6C4D2-6CCC-15CC-01B3-6375426A5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52962"/>
            <a:ext cx="7931150" cy="3340968"/>
          </a:xfrm>
        </p:spPr>
        <p:txBody>
          <a:bodyPr/>
          <a:lstStyle/>
          <a:p>
            <a:r>
              <a:rPr lang="de-DE" dirty="0"/>
              <a:t>Über 20% der Hunde haben Arthrose</a:t>
            </a:r>
          </a:p>
          <a:p>
            <a:r>
              <a:rPr lang="de-DE" dirty="0"/>
              <a:t>Ursachen</a:t>
            </a:r>
          </a:p>
          <a:p>
            <a:pPr lvl="1"/>
            <a:r>
              <a:rPr lang="de-DE" dirty="0"/>
              <a:t>Gelenkfehlstellungen (Dysplasien, Instabilitäten)</a:t>
            </a:r>
          </a:p>
          <a:p>
            <a:pPr lvl="1"/>
            <a:r>
              <a:rPr lang="de-DE" dirty="0"/>
              <a:t>Genetisch bedingte Knorpelveränderungen (OCD)</a:t>
            </a:r>
          </a:p>
          <a:p>
            <a:pPr lvl="1"/>
            <a:r>
              <a:rPr lang="de-DE" dirty="0"/>
              <a:t>Übermäßige Belastung (Sport- und Gebrauchshunde)</a:t>
            </a:r>
          </a:p>
          <a:p>
            <a:pPr lvl="1"/>
            <a:r>
              <a:rPr lang="de-DE" dirty="0"/>
              <a:t>Übergewicht</a:t>
            </a:r>
          </a:p>
          <a:p>
            <a:pPr lvl="1"/>
            <a:r>
              <a:rPr lang="de-DE" dirty="0"/>
              <a:t>Alter (Elastizität der Gelenkknorpel nimmt ab)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D1E562-FC03-8D3B-2BDF-AEC0AFCC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16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5C93D-ABE0-3BAB-7285-3FEF6333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DC4D49-1ECE-33DA-41DF-737D7FAE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b="1" i="0" dirty="0">
              <a:solidFill>
                <a:srgbClr val="3B4144"/>
              </a:solidFill>
              <a:effectLst/>
            </a:endParaRPr>
          </a:p>
          <a:p>
            <a:r>
              <a:rPr lang="de-AT" sz="2400" dirty="0">
                <a:solidFill>
                  <a:srgbClr val="3B4144"/>
                </a:solidFill>
              </a:rPr>
              <a:t>Rassen die besonders häufig unter Arthrosen leiden </a:t>
            </a:r>
          </a:p>
          <a:p>
            <a:pPr lvl="1"/>
            <a:r>
              <a:rPr lang="de-AT" dirty="0">
                <a:solidFill>
                  <a:srgbClr val="3B4144"/>
                </a:solidFill>
              </a:rPr>
              <a:t>Deutscher Schäferhund</a:t>
            </a:r>
          </a:p>
          <a:p>
            <a:pPr lvl="1"/>
            <a:r>
              <a:rPr lang="de-AT" dirty="0">
                <a:solidFill>
                  <a:srgbClr val="3B4144"/>
                </a:solidFill>
              </a:rPr>
              <a:t>Retriever</a:t>
            </a:r>
          </a:p>
          <a:p>
            <a:pPr lvl="1"/>
            <a:r>
              <a:rPr lang="de-AT" dirty="0">
                <a:solidFill>
                  <a:srgbClr val="3B4144"/>
                </a:solidFill>
              </a:rPr>
              <a:t>Rottweiler</a:t>
            </a:r>
          </a:p>
          <a:p>
            <a:pPr lvl="1"/>
            <a:r>
              <a:rPr lang="de-AT" dirty="0">
                <a:solidFill>
                  <a:srgbClr val="3B4144"/>
                </a:solidFill>
              </a:rPr>
              <a:t>Berner Sennenhund</a:t>
            </a:r>
            <a:br>
              <a:rPr lang="de-AT" dirty="0">
                <a:solidFill>
                  <a:srgbClr val="3B4144"/>
                </a:solidFill>
              </a:rPr>
            </a:br>
            <a:endParaRPr lang="de-AT" dirty="0">
              <a:solidFill>
                <a:srgbClr val="3B4144"/>
              </a:solidFill>
            </a:endParaRPr>
          </a:p>
          <a:p>
            <a:r>
              <a:rPr lang="de-AT" sz="2400" dirty="0">
                <a:solidFill>
                  <a:srgbClr val="3B4144"/>
                </a:solidFill>
              </a:rPr>
              <a:t>Besonders gefährdet sind Hunde großer Rassen mit Übergewicht und/oder einer Gelenkfehlstellung (z.B. Hüftdysplasie; HD) bzw. einer alten Gelenkverletzung.</a:t>
            </a: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614D30-B762-E8FF-C888-E9AA4861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85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54349-F921-D04C-F2D0-D2F692AF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417B3A-A7A2-7FF2-231A-D53BDCDF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b="1" dirty="0"/>
              <a:t>Woran erkenne ich Gelenkprobleme?</a:t>
            </a:r>
          </a:p>
          <a:p>
            <a:pPr marL="0" indent="0">
              <a:buNone/>
            </a:pPr>
            <a:endParaRPr lang="de-AT" b="0" i="0" dirty="0">
              <a:solidFill>
                <a:srgbClr val="3B4144"/>
              </a:solidFill>
              <a:effectLst/>
            </a:endParaRPr>
          </a:p>
          <a:p>
            <a:pPr lvl="1"/>
            <a:r>
              <a:rPr lang="de-AT" b="0" i="0" dirty="0">
                <a:solidFill>
                  <a:srgbClr val="3B4144"/>
                </a:solidFill>
                <a:effectLst/>
              </a:rPr>
              <a:t>wollen z.B. keine weiten Spaziergänge machen</a:t>
            </a:r>
          </a:p>
          <a:p>
            <a:pPr lvl="1"/>
            <a:r>
              <a:rPr lang="de-AT" sz="2000" dirty="0">
                <a:solidFill>
                  <a:srgbClr val="3B4144"/>
                </a:solidFill>
              </a:rPr>
              <a:t>spielen weniger oder gar nicht mehr</a:t>
            </a:r>
          </a:p>
          <a:p>
            <a:pPr lvl="1"/>
            <a:r>
              <a:rPr lang="de-AT" sz="2000" dirty="0">
                <a:solidFill>
                  <a:srgbClr val="3B4144"/>
                </a:solidFill>
              </a:rPr>
              <a:t>meiden harte, kühle oder zugige Liegeplätze</a:t>
            </a:r>
          </a:p>
          <a:p>
            <a:pPr lvl="1"/>
            <a:r>
              <a:rPr lang="de-AT" sz="2000" dirty="0">
                <a:solidFill>
                  <a:srgbClr val="3B4144"/>
                </a:solidFill>
              </a:rPr>
              <a:t>wollen bzw. können nicht mehr ins Auto springen oder keine Treppen mehr steigen</a:t>
            </a:r>
          </a:p>
          <a:p>
            <a:pPr lvl="1"/>
            <a:r>
              <a:rPr lang="de-AT" sz="2000" dirty="0">
                <a:solidFill>
                  <a:srgbClr val="3B4144"/>
                </a:solidFill>
              </a:rPr>
              <a:t>sind besonders morgens oder nach längeren Ruhephasen steif und unbeweglich</a:t>
            </a:r>
          </a:p>
          <a:p>
            <a:pPr lvl="1"/>
            <a:r>
              <a:rPr lang="de-AT" sz="2000" dirty="0">
                <a:solidFill>
                  <a:srgbClr val="3B4144"/>
                </a:solidFill>
              </a:rPr>
              <a:t>zeigen einen steifen Gang und können sich nicht mehr so gut ausstrecken, weil ihre Gelenke weniger beweglich sind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7FB2FE-8957-9A11-C042-ACC2156D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316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FAE33-7E83-9CDD-E25F-0074C439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7E222-F87F-B384-5A6B-1B513D088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722" y="2319339"/>
            <a:ext cx="7931150" cy="1972816"/>
          </a:xfrm>
        </p:spPr>
        <p:txBody>
          <a:bodyPr/>
          <a:lstStyle/>
          <a:p>
            <a:pPr marL="0" indent="0" algn="ctr">
              <a:buNone/>
            </a:pPr>
            <a:r>
              <a:rPr lang="de-AT" sz="3200" b="1" dirty="0">
                <a:solidFill>
                  <a:srgbClr val="3B4144"/>
                </a:solidFill>
              </a:rPr>
              <a:t>Plötzliche Aggressivität oder Ängstlichkeit kann Ausdruck von Gelenkschmerzen sein!</a:t>
            </a:r>
            <a:endParaRPr lang="de-DE" sz="32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D76895-4BAB-1228-43BD-6E90CCAB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77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534DC-00EF-78D9-F13C-8973CC0C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Herz - Kreislauf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A8593F-1859-E12D-A8B9-023F217B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Herzerkrankungen gibt es?</a:t>
            </a:r>
          </a:p>
          <a:p>
            <a:pPr lvl="1"/>
            <a:r>
              <a:rPr lang="de-DE" dirty="0"/>
              <a:t>Erkrankungen des Herzmuskels</a:t>
            </a:r>
          </a:p>
          <a:p>
            <a:pPr lvl="2"/>
            <a:r>
              <a:rPr lang="de-DE" dirty="0"/>
              <a:t>Dilatative Kardiomyopathie (DCM), meist ältere Hunde</a:t>
            </a:r>
          </a:p>
          <a:p>
            <a:pPr lvl="1"/>
            <a:r>
              <a:rPr lang="de-DE" dirty="0"/>
              <a:t>Erkrankungen der Herzklappen</a:t>
            </a:r>
          </a:p>
          <a:p>
            <a:pPr lvl="2"/>
            <a:r>
              <a:rPr lang="de-DE" dirty="0"/>
              <a:t>Insuffizienz der Mitralklappen, am häufigsten (Herzhusten)</a:t>
            </a:r>
          </a:p>
          <a:p>
            <a:pPr lvl="1"/>
            <a:r>
              <a:rPr lang="de-DE" dirty="0"/>
              <a:t>angeborene Erkrankungen</a:t>
            </a:r>
          </a:p>
          <a:p>
            <a:pPr lvl="1"/>
            <a:r>
              <a:rPr lang="de-DE" dirty="0"/>
              <a:t>Erworbene Erkrankungen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CA4778-F93F-0C15-BA19-76A9DF23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038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41FA4-5B15-C0EE-D898-7AA1F9FB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Herz-Kreislauf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6E54A5-347F-E649-BE97-2A02DF51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de-AT" sz="2400" b="1" dirty="0">
                <a:solidFill>
                  <a:srgbClr val="4A4A49"/>
                </a:solidFill>
              </a:rPr>
              <a:t>Woran erkenne ich Herzprobleme?</a:t>
            </a:r>
            <a:br>
              <a:rPr lang="de-AT" b="0" i="0" dirty="0">
                <a:solidFill>
                  <a:srgbClr val="4A4A49"/>
                </a:solidFill>
                <a:effectLst/>
              </a:rPr>
            </a:br>
            <a:endParaRPr lang="de-AT" b="0" i="0" dirty="0">
              <a:solidFill>
                <a:srgbClr val="4A4A49"/>
              </a:solidFill>
              <a:effectLst/>
            </a:endParaRPr>
          </a:p>
          <a:p>
            <a:pPr lvl="1"/>
            <a:r>
              <a:rPr lang="de-AT" b="0" i="0" dirty="0">
                <a:solidFill>
                  <a:srgbClr val="4A4A49"/>
                </a:solidFill>
                <a:effectLst/>
              </a:rPr>
              <a:t>Müdigkeit/Abgeschlagenheit/verminderte Leistungsfähigkeit</a:t>
            </a: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Nächtliche Unruhe oder allgemeine Ruhelosigkeit</a:t>
            </a: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Husten</a:t>
            </a:r>
            <a:endParaRPr lang="de-AT" dirty="0">
              <a:solidFill>
                <a:srgbClr val="4A4A49"/>
              </a:solidFill>
            </a:endParaRP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Vermehrtes Hecheln</a:t>
            </a: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Wasseransammlungen (Ödeme) im Bauch, den Beinen oder der Lunge</a:t>
            </a: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Gewichtsverlust</a:t>
            </a:r>
            <a:endParaRPr lang="de-AT" dirty="0">
              <a:solidFill>
                <a:srgbClr val="4A4A49"/>
              </a:solidFill>
            </a:endParaRPr>
          </a:p>
          <a:p>
            <a:pPr lvl="1"/>
            <a:r>
              <a:rPr lang="de-AT" sz="2000" dirty="0">
                <a:solidFill>
                  <a:srgbClr val="4A4A49"/>
                </a:solidFill>
              </a:rPr>
              <a:t>Ohnmachtsanfälle</a:t>
            </a:r>
          </a:p>
          <a:p>
            <a:pPr marL="0" indent="0">
              <a:buNone/>
            </a:pPr>
            <a:br>
              <a:rPr lang="de-AT" b="0" i="0" dirty="0">
                <a:solidFill>
                  <a:srgbClr val="4A4A49"/>
                </a:solidFill>
                <a:effectLst/>
                <a:latin typeface="Roboto" panose="020F0502020204030204" pitchFamily="34" charset="0"/>
              </a:rPr>
            </a:br>
            <a:endParaRPr lang="de-AT" b="0" i="0" dirty="0">
              <a:solidFill>
                <a:srgbClr val="4A4A49"/>
              </a:solidFill>
              <a:effectLst/>
              <a:latin typeface="Roboto" panose="020F0502020204030204" pitchFamily="34" charset="0"/>
            </a:endParaRPr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517A43-C4BB-35FF-7EB6-C8334C1C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963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B4286-8DDA-160B-CBAE-D38EA146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Herz - Kreislauf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23FCC8-07E6-FBD9-4E6A-A2B69C629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Erkrankungen entwickeln sich häufig schleichend</a:t>
            </a:r>
          </a:p>
          <a:p>
            <a:pPr lvl="1"/>
            <a:r>
              <a:rPr lang="de-DE" dirty="0"/>
              <a:t>Werden oft spät erkannt</a:t>
            </a:r>
          </a:p>
          <a:p>
            <a:r>
              <a:rPr lang="de-DE" dirty="0"/>
              <a:t>Verschiedene Ursachen</a:t>
            </a:r>
          </a:p>
          <a:p>
            <a:pPr lvl="1"/>
            <a:r>
              <a:rPr lang="de-DE" dirty="0"/>
              <a:t>Genetische Veranlagung</a:t>
            </a:r>
          </a:p>
          <a:p>
            <a:pPr lvl="2"/>
            <a:r>
              <a:rPr lang="de-DE" dirty="0"/>
              <a:t>DCM häufig bei Dobermann, Großpudel, Rottweiler, Doggen</a:t>
            </a:r>
          </a:p>
          <a:p>
            <a:pPr lvl="2"/>
            <a:r>
              <a:rPr lang="de-DE" dirty="0"/>
              <a:t>Herzklappenerkrankungen bei Retrievern, Pudel, Pinscher, Zwergschnauzer</a:t>
            </a:r>
          </a:p>
          <a:p>
            <a:pPr lvl="1"/>
            <a:r>
              <a:rPr lang="de-DE" dirty="0"/>
              <a:t>Virale oder bakterielle Erkrankung</a:t>
            </a:r>
          </a:p>
          <a:p>
            <a:pPr lvl="2"/>
            <a:r>
              <a:rPr lang="de-DE" dirty="0" err="1"/>
              <a:t>Parvovirose</a:t>
            </a:r>
            <a:endParaRPr lang="de-DE" dirty="0"/>
          </a:p>
          <a:p>
            <a:pPr lvl="2"/>
            <a:r>
              <a:rPr lang="de-DE" dirty="0"/>
              <a:t>Zahnstein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23B3D4-B4CE-917E-960B-522FB3BC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69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56659-1FE1-D665-F713-27C3F3E0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Herz - Kreislauf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E4FA89-9A9B-CA07-2743-E62925D88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Ursachen Fortsetzung</a:t>
            </a:r>
          </a:p>
          <a:p>
            <a:pPr lvl="1"/>
            <a:r>
              <a:rPr lang="de-DE" dirty="0"/>
              <a:t>Stoffwechselerkrankungen</a:t>
            </a:r>
          </a:p>
          <a:p>
            <a:pPr lvl="2"/>
            <a:r>
              <a:rPr lang="de-DE" dirty="0"/>
              <a:t>Verminderte Natriumausscheidung</a:t>
            </a:r>
          </a:p>
          <a:p>
            <a:pPr lvl="2"/>
            <a:r>
              <a:rPr lang="de-DE" dirty="0"/>
              <a:t>Kaliummangel</a:t>
            </a:r>
          </a:p>
          <a:p>
            <a:pPr lvl="1"/>
            <a:r>
              <a:rPr lang="de-DE" dirty="0"/>
              <a:t>Hormonelle Störungen</a:t>
            </a:r>
          </a:p>
          <a:p>
            <a:pPr lvl="1"/>
            <a:r>
              <a:rPr lang="de-DE" dirty="0"/>
              <a:t>Toxine</a:t>
            </a:r>
          </a:p>
          <a:p>
            <a:pPr lvl="1"/>
            <a:r>
              <a:rPr lang="de-DE" dirty="0"/>
              <a:t>Medikamente</a:t>
            </a:r>
          </a:p>
          <a:p>
            <a:pPr lvl="1"/>
            <a:r>
              <a:rPr lang="de-DE" dirty="0"/>
              <a:t>Fehlernährung</a:t>
            </a:r>
          </a:p>
          <a:p>
            <a:pPr lvl="2"/>
            <a:r>
              <a:rPr lang="de-DE" dirty="0"/>
              <a:t>Taurinmangel</a:t>
            </a:r>
          </a:p>
          <a:p>
            <a:pPr lvl="2"/>
            <a:r>
              <a:rPr lang="de-DE" dirty="0" err="1"/>
              <a:t>Carnitinmangel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A21E6B-EB4C-CDB2-FD4B-18FAAEB9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42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3CA94-50A8-713E-DE5D-3A380070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Herz - Kreislauf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1E44E5-FAB8-0B1D-E914-77D7F020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Tierärztliche Abklärung</a:t>
            </a:r>
          </a:p>
          <a:p>
            <a:r>
              <a:rPr lang="de-DE" dirty="0"/>
              <a:t>Allgemeiner Beitrag des Patientenhalters</a:t>
            </a:r>
          </a:p>
          <a:p>
            <a:pPr lvl="1"/>
            <a:r>
              <a:rPr lang="de-DE" dirty="0"/>
              <a:t>Schonung des Patienten</a:t>
            </a:r>
          </a:p>
          <a:p>
            <a:pPr lvl="1"/>
            <a:r>
              <a:rPr lang="de-DE" dirty="0"/>
              <a:t>Kurze ruhige Spaziergänge, aber häufiger</a:t>
            </a:r>
          </a:p>
          <a:p>
            <a:pPr lvl="1"/>
            <a:r>
              <a:rPr lang="de-DE" dirty="0"/>
              <a:t>Mehrmals täglich kleine Portionen füttern</a:t>
            </a:r>
          </a:p>
          <a:p>
            <a:pPr lvl="1"/>
            <a:r>
              <a:rPr lang="de-DE" dirty="0"/>
              <a:t>Kochsalzarme Diät und Leckerlies</a:t>
            </a:r>
          </a:p>
          <a:p>
            <a:pPr lvl="1"/>
            <a:r>
              <a:rPr lang="de-DE" dirty="0"/>
              <a:t>Übergewicht vermeiden</a:t>
            </a:r>
          </a:p>
          <a:p>
            <a:pPr lvl="1"/>
            <a:r>
              <a:rPr lang="de-DE" dirty="0"/>
              <a:t>Trinkwasser ständig verfügbar</a:t>
            </a:r>
          </a:p>
          <a:p>
            <a:pPr lvl="1"/>
            <a:r>
              <a:rPr lang="de-DE" dirty="0"/>
              <a:t>Hohe und tiefe Umgebungstemperaturen vermeiden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F1EDB6-7941-5339-FFE7-C581B4E6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5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dirty="0">
                <a:latin typeface="Arial" charset="0"/>
              </a:rPr>
              <a:t>Übersicht</a:t>
            </a:r>
            <a:endParaRPr lang="de-DE" dirty="0"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1991544" y="1772816"/>
            <a:ext cx="7931150" cy="374441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0"/>
              <a:buChar char=""/>
            </a:pPr>
            <a:r>
              <a:rPr lang="en-US" sz="2400" dirty="0">
                <a:latin typeface="Arial" charset="0"/>
              </a:rPr>
              <a:t>Alter des </a:t>
            </a:r>
            <a:r>
              <a:rPr lang="en-US" sz="2400" dirty="0" err="1">
                <a:latin typeface="Arial" charset="0"/>
              </a:rPr>
              <a:t>Hundes</a:t>
            </a:r>
            <a:endParaRPr lang="en-US" sz="2400" dirty="0">
              <a:latin typeface="Arial" charset="0"/>
            </a:endParaRPr>
          </a:p>
          <a:p>
            <a:pPr eaLnBrk="1" hangingPunct="1">
              <a:buFont typeface="Wingdings" charset="0"/>
              <a:buChar char=""/>
            </a:pPr>
            <a:r>
              <a:rPr lang="en-US" sz="2400" dirty="0" err="1">
                <a:latin typeface="Arial" charset="0"/>
              </a:rPr>
              <a:t>Geriatrische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Erkrankungen</a:t>
            </a:r>
            <a:endParaRPr lang="en-US" sz="24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Übergewicht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Erkrankungen</a:t>
            </a:r>
            <a:r>
              <a:rPr lang="en-US" sz="1800" dirty="0">
                <a:latin typeface="Arial" charset="0"/>
              </a:rPr>
              <a:t> des </a:t>
            </a:r>
            <a:r>
              <a:rPr lang="en-US" sz="1800" dirty="0" err="1">
                <a:latin typeface="Arial" charset="0"/>
              </a:rPr>
              <a:t>Bewegungsapparates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Herz-Kreislauferkrankungen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>
                <a:latin typeface="Arial" charset="0"/>
              </a:rPr>
              <a:t>Magen-</a:t>
            </a:r>
            <a:r>
              <a:rPr lang="en-US" sz="1800" dirty="0" err="1">
                <a:latin typeface="Arial" charset="0"/>
              </a:rPr>
              <a:t>Darm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Erkrankungen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Harnapparat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Stoffwechselerkrankungen</a:t>
            </a:r>
            <a:endParaRPr lang="en-US" sz="1800" dirty="0">
              <a:latin typeface="Arial" charset="0"/>
            </a:endParaRPr>
          </a:p>
          <a:p>
            <a:pPr lvl="1">
              <a:buFont typeface="Wingdings" charset="0"/>
              <a:buChar char=""/>
            </a:pPr>
            <a:r>
              <a:rPr lang="en-US" sz="1800" dirty="0" err="1">
                <a:latin typeface="Arial" charset="0"/>
              </a:rPr>
              <a:t>Zentralnervensystem</a:t>
            </a:r>
            <a:endParaRPr lang="en-US" sz="1800" dirty="0">
              <a:latin typeface="Arial" charset="0"/>
            </a:endParaRPr>
          </a:p>
          <a:p>
            <a:pPr eaLnBrk="1" hangingPunct="1">
              <a:buFont typeface="Wingdings" charset="0"/>
              <a:buChar char=""/>
            </a:pPr>
            <a:r>
              <a:rPr lang="en-US" sz="2400" dirty="0" err="1">
                <a:latin typeface="Arial" charset="0"/>
              </a:rPr>
              <a:t>Unterstützungsmöglichkeiten</a:t>
            </a:r>
            <a:endParaRPr lang="en-US" sz="2400" dirty="0">
              <a:latin typeface="Arial" charset="0"/>
            </a:endParaRPr>
          </a:p>
          <a:p>
            <a:pPr eaLnBrk="1" hangingPunct="1">
              <a:buFont typeface="Wingdings" charset="0"/>
              <a:buChar char=""/>
            </a:pPr>
            <a:r>
              <a:rPr lang="en-US" sz="2400" dirty="0" err="1">
                <a:latin typeface="Arial" charset="0"/>
              </a:rPr>
              <a:t>Zusammenfassung</a:t>
            </a:r>
            <a:endParaRPr lang="en-US" sz="2400" dirty="0">
              <a:latin typeface="Arial" charset="0"/>
            </a:endParaRPr>
          </a:p>
        </p:txBody>
      </p:sp>
      <p:sp>
        <p:nvSpPr>
          <p:cNvPr id="17411" name="Foliennummernplatzhalter 4103"/>
          <p:cNvSpPr>
            <a:spLocks noGrp="1"/>
          </p:cNvSpPr>
          <p:nvPr>
            <p:ph type="sldNum" sz="quarter" idx="12"/>
          </p:nvPr>
        </p:nvSpPr>
        <p:spPr bwMode="auto">
          <a:xfrm>
            <a:off x="9767888" y="6092826"/>
            <a:ext cx="5588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AD716D-8A2B-C343-98F9-1605444B071A}" type="slidenum">
              <a:rPr lang="de-DE" sz="1600">
                <a:solidFill>
                  <a:srgbClr val="333333"/>
                </a:solidFill>
              </a:rPr>
              <a:pPr eaLnBrk="1" hangingPunct="1"/>
              <a:t>2</a:t>
            </a:fld>
            <a:endParaRPr lang="de-DE" sz="16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FDFB4-3B94-2EA4-3358-CB43CB5D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Magen-Darm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3993C4-8806-494A-0DF4-9D0C0AB8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/>
              <a:t>Woran erkenne ich Magen-Darm Probleme?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Appetitlosigkeit</a:t>
            </a:r>
          </a:p>
          <a:p>
            <a:pPr lvl="1"/>
            <a:r>
              <a:rPr lang="de-DE" dirty="0"/>
              <a:t>Müdigkeit und Abgeschlagenheit</a:t>
            </a:r>
          </a:p>
          <a:p>
            <a:pPr lvl="1"/>
            <a:r>
              <a:rPr lang="de-DE" dirty="0"/>
              <a:t>Blähungen</a:t>
            </a:r>
          </a:p>
          <a:p>
            <a:pPr lvl="1"/>
            <a:r>
              <a:rPr lang="de-DE" dirty="0"/>
              <a:t>Gewichtszunahme oder –</a:t>
            </a:r>
            <a:r>
              <a:rPr lang="de-DE" dirty="0" err="1"/>
              <a:t>abnahme</a:t>
            </a:r>
            <a:endParaRPr lang="de-DE" dirty="0"/>
          </a:p>
          <a:p>
            <a:pPr lvl="1"/>
            <a:r>
              <a:rPr lang="de-DE" dirty="0"/>
              <a:t>Kotveränderungen wie Durchfall oder Verstopfung</a:t>
            </a:r>
          </a:p>
          <a:p>
            <a:pPr lvl="1"/>
            <a:r>
              <a:rPr lang="de-DE" dirty="0"/>
              <a:t>Erbrechen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61B198-9F37-72AD-3C29-6580F4D7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065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BCA78-97C4-A8EF-0B44-A6A4DA3E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Magen-Darm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D31CE7-7F06-0B3A-5CD6-0E3F6128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84784"/>
            <a:ext cx="7931150" cy="4392488"/>
          </a:xfrm>
        </p:spPr>
        <p:txBody>
          <a:bodyPr/>
          <a:lstStyle/>
          <a:p>
            <a:r>
              <a:rPr lang="de-DE" dirty="0"/>
              <a:t>Ursachen </a:t>
            </a:r>
          </a:p>
          <a:p>
            <a:pPr lvl="1"/>
            <a:r>
              <a:rPr lang="de-DE" dirty="0"/>
              <a:t>Stress</a:t>
            </a:r>
          </a:p>
          <a:p>
            <a:pPr lvl="2"/>
            <a:r>
              <a:rPr lang="de-DE" dirty="0"/>
              <a:t>Lärm, andere Hunde, viel Besuch, kleine Kinder, Änderungen in der üblichen Routine</a:t>
            </a:r>
          </a:p>
          <a:p>
            <a:pPr lvl="1"/>
            <a:r>
              <a:rPr lang="de-DE" dirty="0"/>
              <a:t>Veränderungen in der Ernährung</a:t>
            </a:r>
          </a:p>
          <a:p>
            <a:pPr lvl="1"/>
            <a:r>
              <a:rPr lang="de-DE" dirty="0"/>
              <a:t>Allergien, Unverträglichkeiten</a:t>
            </a:r>
          </a:p>
          <a:p>
            <a:pPr lvl="1"/>
            <a:r>
              <a:rPr lang="de-DE" dirty="0"/>
              <a:t>Medikamente, Gift, Chemikalien</a:t>
            </a:r>
          </a:p>
          <a:p>
            <a:pPr lvl="1"/>
            <a:r>
              <a:rPr lang="de-DE" dirty="0"/>
              <a:t>Überanstrengung, zu viel Bewegung</a:t>
            </a:r>
          </a:p>
          <a:p>
            <a:pPr lvl="1"/>
            <a:r>
              <a:rPr lang="de-DE" dirty="0"/>
              <a:t>Infektionen</a:t>
            </a:r>
          </a:p>
          <a:p>
            <a:pPr lvl="2"/>
            <a:r>
              <a:rPr lang="de-DE" dirty="0" err="1"/>
              <a:t>Parvovirus</a:t>
            </a:r>
            <a:r>
              <a:rPr lang="de-DE" dirty="0"/>
              <a:t>, Staupe</a:t>
            </a:r>
          </a:p>
          <a:p>
            <a:pPr lvl="2"/>
            <a:r>
              <a:rPr lang="de-DE" dirty="0"/>
              <a:t>Bakteriell (Salmonellen, </a:t>
            </a:r>
            <a:r>
              <a:rPr lang="de-DE" dirty="0" err="1"/>
              <a:t>E.coli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Parasiten (Würmer, </a:t>
            </a:r>
            <a:r>
              <a:rPr lang="de-DE" dirty="0" err="1"/>
              <a:t>Giardien</a:t>
            </a:r>
            <a:r>
              <a:rPr lang="de-DE" dirty="0"/>
              <a:t>, </a:t>
            </a:r>
            <a:r>
              <a:rPr lang="de-DE" dirty="0" err="1"/>
              <a:t>Kryptosporidien</a:t>
            </a:r>
            <a:r>
              <a:rPr lang="de-DE" dirty="0"/>
              <a:t>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DB23E6-B5CD-348A-608B-FE929862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55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ACBA3-74DE-2B62-A90F-3B966AB5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Magen-Darm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C8F0DC-D185-6098-8D97-E7BC25249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600200"/>
            <a:ext cx="8280920" cy="4277072"/>
          </a:xfrm>
        </p:spPr>
        <p:txBody>
          <a:bodyPr/>
          <a:lstStyle/>
          <a:p>
            <a:r>
              <a:rPr lang="de-DE" dirty="0"/>
              <a:t>Akuter Durchfall – wann zum Tierarzt</a:t>
            </a:r>
          </a:p>
          <a:p>
            <a:pPr lvl="1"/>
            <a:r>
              <a:rPr lang="de-DE" dirty="0"/>
              <a:t>Am nächsten Tag </a:t>
            </a:r>
          </a:p>
          <a:p>
            <a:pPr lvl="2"/>
            <a:r>
              <a:rPr lang="de-DE" dirty="0"/>
              <a:t>Bei leichtem Durchfall länger als drei Tage</a:t>
            </a:r>
          </a:p>
          <a:p>
            <a:pPr lvl="1"/>
            <a:r>
              <a:rPr lang="de-DE" dirty="0"/>
              <a:t>Noch heute</a:t>
            </a:r>
          </a:p>
          <a:p>
            <a:pPr lvl="2"/>
            <a:r>
              <a:rPr lang="de-DE" dirty="0"/>
              <a:t>Welpen und alte Hunde </a:t>
            </a:r>
          </a:p>
          <a:p>
            <a:pPr lvl="2"/>
            <a:r>
              <a:rPr lang="de-DE" dirty="0"/>
              <a:t>Blutiger Durchfall</a:t>
            </a:r>
          </a:p>
          <a:p>
            <a:pPr lvl="2"/>
            <a:r>
              <a:rPr lang="de-DE" dirty="0"/>
              <a:t>Hoher Flüssigkeitsverlust (häufiger Absatz von wässrigen Durchfall)</a:t>
            </a:r>
          </a:p>
          <a:p>
            <a:pPr lvl="2"/>
            <a:r>
              <a:rPr lang="de-DE" dirty="0"/>
              <a:t>Bauchschmerzen</a:t>
            </a:r>
          </a:p>
          <a:p>
            <a:pPr lvl="2"/>
            <a:r>
              <a:rPr lang="de-DE" dirty="0"/>
              <a:t>Sehr unruhig oder auch teilnahmslos</a:t>
            </a:r>
          </a:p>
          <a:p>
            <a:pPr lvl="2"/>
            <a:r>
              <a:rPr lang="de-DE" dirty="0"/>
              <a:t>Nicht frisst oder trinkt</a:t>
            </a:r>
          </a:p>
          <a:p>
            <a:pPr lvl="2"/>
            <a:r>
              <a:rPr lang="de-DE" dirty="0"/>
              <a:t>Häufig erbricht</a:t>
            </a:r>
          </a:p>
          <a:p>
            <a:pPr lvl="2"/>
            <a:r>
              <a:rPr lang="de-DE" dirty="0"/>
              <a:t>Über 40° Fieber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64DD75-BDE9-6C33-D1B3-6388CDAE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828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1DE5A-B3FD-08E2-0857-47A0418D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Magen-Darm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F68B78-E681-8687-04B0-8A38EE28D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600201"/>
            <a:ext cx="8640960" cy="4060825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/>
              <a:t>Wie erkenne ich ob mein Hund ausgetrocknet ist?</a:t>
            </a:r>
            <a:br>
              <a:rPr lang="de-DE" b="1" dirty="0"/>
            </a:br>
            <a:endParaRPr lang="de-DE" b="1" dirty="0"/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rgbClr val="3B4144"/>
                </a:solidFill>
              </a:rPr>
              <a:t>Seine Maulschleimhäute sind klebrig trocken.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rgbClr val="3B4144"/>
                </a:solidFill>
              </a:rPr>
              <a:t>Eine aufgezogene Hautfalte verstreicht nur langsam.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rgbClr val="3B4144"/>
                </a:solidFill>
              </a:rPr>
              <a:t>Evtl. wirken die Augen eingefallen.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AT" sz="2000" b="1" dirty="0">
                <a:solidFill>
                  <a:srgbClr val="3B4144"/>
                </a:solidFill>
              </a:rPr>
              <a:t>Notfall: Eine aufgezogene Hautfalte bleibt stehen, der Hund ist teilnahmslos und hat kalte Beine. Das sind Anzeichen für starke Austrocknung bzw. einen Schock und gehören sofort in tierärztliche Behandlung.  </a:t>
            </a:r>
            <a:endParaRPr lang="de-DE" sz="20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53C484-CBD2-F672-D9E0-5A41986F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593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CEC9E-4AAB-63BB-8071-187D578E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Magen-Darm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D57671-001C-C60C-A455-2968A192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/>
              <a:t>Wie erkenne ich Bauchschmerzen?</a:t>
            </a:r>
          </a:p>
          <a:p>
            <a:pPr marL="0" indent="0" algn="ctr">
              <a:buNone/>
            </a:pPr>
            <a:endParaRPr lang="de-DE" b="1" dirty="0"/>
          </a:p>
          <a:p>
            <a:r>
              <a:rPr lang="de-DE" sz="2000" dirty="0"/>
              <a:t>Langsame und evtl. steife Bewegung</a:t>
            </a:r>
          </a:p>
          <a:p>
            <a:r>
              <a:rPr lang="de-DE" sz="2000" dirty="0" err="1"/>
              <a:t>aufgekrümmter</a:t>
            </a:r>
            <a:r>
              <a:rPr lang="de-DE" sz="2000" dirty="0"/>
              <a:t> Rücken</a:t>
            </a:r>
          </a:p>
          <a:p>
            <a:r>
              <a:rPr lang="de-DE" sz="2000" dirty="0"/>
              <a:t>“Gebetsstellung“, vorne tief, hinten hoch</a:t>
            </a:r>
          </a:p>
          <a:p>
            <a:r>
              <a:rPr lang="de-DE" sz="2000" dirty="0"/>
              <a:t>Ungewöhnliche Positionen, </a:t>
            </a:r>
            <a:r>
              <a:rPr lang="de-DE" sz="2000" dirty="0" err="1"/>
              <a:t>z.b.</a:t>
            </a:r>
            <a:r>
              <a:rPr lang="de-DE" sz="2000" dirty="0"/>
              <a:t> Rückenlage</a:t>
            </a:r>
          </a:p>
          <a:p>
            <a:r>
              <a:rPr lang="de-DE" sz="2000" dirty="0"/>
              <a:t>Häufiges angestrengtes pressen, um Kot abzusetzen</a:t>
            </a:r>
          </a:p>
          <a:p>
            <a:r>
              <a:rPr lang="de-DE" sz="2000" dirty="0"/>
              <a:t>Zieht sich zurück oder reagiert aggressiv bei Berührung des Bauches</a:t>
            </a:r>
          </a:p>
          <a:p>
            <a:pPr>
              <a:buFont typeface="Wingdings" pitchFamily="2" charset="2"/>
              <a:buChar char="§"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9A91E5-1757-BDE1-D642-13F3B734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308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AD801-66B7-963F-BF5B-5201897D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C075E1-0640-ECD4-3301-E142A274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Erkrankungen der Niere</a:t>
            </a:r>
          </a:p>
          <a:p>
            <a:pPr lvl="1"/>
            <a:r>
              <a:rPr lang="de-DE" dirty="0"/>
              <a:t>Akutes Nierenversagen</a:t>
            </a:r>
          </a:p>
          <a:p>
            <a:pPr lvl="1"/>
            <a:r>
              <a:rPr lang="de-DE" dirty="0"/>
              <a:t>Chronisches Nierenversagen</a:t>
            </a:r>
          </a:p>
          <a:p>
            <a:r>
              <a:rPr lang="de-DE" dirty="0"/>
              <a:t>Erkrankungen der ableitenden Organe</a:t>
            </a:r>
          </a:p>
          <a:p>
            <a:pPr lvl="1"/>
            <a:r>
              <a:rPr lang="de-DE" dirty="0"/>
              <a:t>Entzündungen</a:t>
            </a:r>
          </a:p>
          <a:p>
            <a:pPr lvl="1"/>
            <a:r>
              <a:rPr lang="de-DE" dirty="0"/>
              <a:t>Inkontinenz</a:t>
            </a:r>
          </a:p>
          <a:p>
            <a:pPr lvl="1"/>
            <a:r>
              <a:rPr lang="de-DE" dirty="0"/>
              <a:t>Blasensteine</a:t>
            </a:r>
          </a:p>
          <a:p>
            <a:pPr lvl="1"/>
            <a:r>
              <a:rPr lang="de-DE" dirty="0"/>
              <a:t>Tumore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03326D-B4AC-738E-2882-467FAB69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49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BC800-CFB1-AA6B-C8C8-86C2B482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018CF-9274-AF35-5871-C0FE6129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Akutes Nierenversagen</a:t>
            </a:r>
          </a:p>
          <a:p>
            <a:pPr lvl="1"/>
            <a:r>
              <a:rPr lang="de-DE" dirty="0"/>
              <a:t>Tritt plötzlich auf, innerhalb von Stunden bis Tagen</a:t>
            </a:r>
          </a:p>
          <a:p>
            <a:pPr lvl="1"/>
            <a:r>
              <a:rPr lang="de-DE" dirty="0"/>
              <a:t>Massive Einschränkung und Verschlechterung der Nierenfunktion</a:t>
            </a:r>
          </a:p>
          <a:p>
            <a:pPr lvl="1"/>
            <a:r>
              <a:rPr lang="de-DE" dirty="0"/>
              <a:t>Unterschiedliche Ursachen</a:t>
            </a:r>
          </a:p>
          <a:p>
            <a:pPr lvl="2"/>
            <a:r>
              <a:rPr lang="de-DE" dirty="0"/>
              <a:t>Vergiftungen, Infektionskrankheiten, Narkose </a:t>
            </a:r>
          </a:p>
          <a:p>
            <a:pPr lvl="1"/>
            <a:r>
              <a:rPr lang="de-DE" dirty="0"/>
              <a:t>Bei nicht zu großer Schädigung der Niere reversibel </a:t>
            </a:r>
          </a:p>
          <a:p>
            <a:pPr lvl="1"/>
            <a:r>
              <a:rPr lang="de-DE" dirty="0"/>
              <a:t>Kann in eine chronische Niereninsuffizienz übergehen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60682F-B72B-EFE7-0342-1D9FE391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132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AC15D-7219-4412-7A18-DC9C5EBD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514A3-819A-B586-C57D-9644DC57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Symptome beim akuten Nierenversagen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Häufig unspezifisch</a:t>
            </a:r>
          </a:p>
          <a:p>
            <a:pPr lvl="1"/>
            <a:r>
              <a:rPr lang="de-DE" dirty="0"/>
              <a:t>Teilnahmslosigkeit</a:t>
            </a:r>
          </a:p>
          <a:p>
            <a:pPr lvl="1"/>
            <a:r>
              <a:rPr lang="de-DE" dirty="0"/>
              <a:t>Appetitlosigkeit</a:t>
            </a:r>
          </a:p>
          <a:p>
            <a:pPr lvl="1"/>
            <a:r>
              <a:rPr lang="de-DE" dirty="0"/>
              <a:t>Übelkeit und Erbrechen</a:t>
            </a:r>
          </a:p>
          <a:p>
            <a:pPr lvl="1"/>
            <a:r>
              <a:rPr lang="de-DE" dirty="0"/>
              <a:t>Austrocknung</a:t>
            </a:r>
          </a:p>
          <a:p>
            <a:pPr lvl="1"/>
            <a:r>
              <a:rPr lang="de-DE" dirty="0"/>
              <a:t>Polyurie und Polydipsie</a:t>
            </a:r>
          </a:p>
          <a:p>
            <a:pPr lvl="1"/>
            <a:r>
              <a:rPr lang="de-DE" dirty="0"/>
              <a:t>Anurie und Oligurie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11C557-E3F7-2268-DA02-7634F9C8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537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E971F-BC62-C655-05FF-A1D494A9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08E09-D02A-4978-8DA6-AFC4E950E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Ursachen von akutem Nierenversagen</a:t>
            </a:r>
          </a:p>
          <a:p>
            <a:pPr lvl="1"/>
            <a:r>
              <a:rPr lang="de-DE" dirty="0"/>
              <a:t>Giftstoffe (Weintrauben, Rosinen, Ethylenglykol)</a:t>
            </a:r>
          </a:p>
          <a:p>
            <a:pPr lvl="1"/>
            <a:r>
              <a:rPr lang="de-DE" dirty="0"/>
              <a:t>Antibiotika (v.a. Aminoglykosid-Antibiotika wie </a:t>
            </a:r>
            <a:r>
              <a:rPr lang="de-DE" dirty="0" err="1"/>
              <a:t>Gentmicin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Schmerzmittel (v.a. in Kombination bei älteren Hunden)</a:t>
            </a:r>
          </a:p>
          <a:p>
            <a:pPr lvl="1"/>
            <a:r>
              <a:rPr lang="de-DE" dirty="0"/>
              <a:t>Mittel gegen Pilzinfektionen (Amphotericin B)</a:t>
            </a:r>
          </a:p>
          <a:p>
            <a:pPr lvl="1"/>
            <a:r>
              <a:rPr lang="de-DE" dirty="0"/>
              <a:t>ACE-Hemmer (Bluthochdruck, Herzinsuffizienz)</a:t>
            </a:r>
          </a:p>
          <a:p>
            <a:pPr lvl="1"/>
            <a:r>
              <a:rPr lang="de-DE" dirty="0"/>
              <a:t>Überdosierung von Vitamin D</a:t>
            </a:r>
          </a:p>
          <a:p>
            <a:pPr lvl="1"/>
            <a:r>
              <a:rPr lang="de-DE" dirty="0"/>
              <a:t>Schwermetalle (Blei und Quecksilber) und Lösungsmittel</a:t>
            </a:r>
          </a:p>
          <a:p>
            <a:pPr lvl="1"/>
            <a:r>
              <a:rPr lang="de-DE" dirty="0"/>
              <a:t>Herbizide und Pestizide</a:t>
            </a:r>
          </a:p>
          <a:p>
            <a:pPr lvl="1"/>
            <a:r>
              <a:rPr lang="de-DE" dirty="0"/>
              <a:t>Kontaminiertes Futter </a:t>
            </a:r>
            <a:r>
              <a:rPr lang="de-DE" dirty="0" err="1"/>
              <a:t>z.b.</a:t>
            </a:r>
            <a:r>
              <a:rPr lang="de-DE" dirty="0"/>
              <a:t> mit Melamin und Cyanursäure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EF6E57-D36E-96CA-2533-FD818BB2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851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A236E-A22A-0631-4F2E-A341B124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0C43F4-06F1-70FB-6238-384D28221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Ursachen von akutem Nierenversagen</a:t>
            </a:r>
          </a:p>
          <a:p>
            <a:pPr lvl="1"/>
            <a:r>
              <a:rPr lang="de-DE" dirty="0"/>
              <a:t>Leptospirose (Pfützen trinken)</a:t>
            </a:r>
          </a:p>
          <a:p>
            <a:pPr lvl="1"/>
            <a:r>
              <a:rPr lang="de-DE" dirty="0"/>
              <a:t>Nierentumoren</a:t>
            </a:r>
          </a:p>
          <a:p>
            <a:pPr lvl="1"/>
            <a:r>
              <a:rPr lang="de-DE" dirty="0"/>
              <a:t>Nierenbeckenentzündungen</a:t>
            </a:r>
          </a:p>
          <a:p>
            <a:pPr lvl="1"/>
            <a:r>
              <a:rPr lang="de-DE" dirty="0"/>
              <a:t>Blutvergiftung (Sepsis)</a:t>
            </a:r>
          </a:p>
          <a:p>
            <a:pPr lvl="1"/>
            <a:r>
              <a:rPr lang="de-DE" dirty="0"/>
              <a:t>Immunsystem-vermittelte Krankheiten (</a:t>
            </a:r>
            <a:r>
              <a:rPr lang="de-DE" dirty="0" err="1"/>
              <a:t>system</a:t>
            </a:r>
            <a:r>
              <a:rPr lang="de-DE" dirty="0"/>
              <a:t>. Lupus </a:t>
            </a:r>
            <a:r>
              <a:rPr lang="de-DE" dirty="0" err="1"/>
              <a:t>erhytematodes</a:t>
            </a:r>
            <a:r>
              <a:rPr lang="de-DE" dirty="0"/>
              <a:t>, akute Glomerulonephritis, Vaskulitis)</a:t>
            </a:r>
          </a:p>
          <a:p>
            <a:pPr lvl="1"/>
            <a:r>
              <a:rPr lang="de-DE" dirty="0"/>
              <a:t>Gestörte Nierendurchblutung</a:t>
            </a:r>
          </a:p>
          <a:p>
            <a:pPr lvl="1"/>
            <a:r>
              <a:rPr lang="de-DE" dirty="0"/>
              <a:t>Schock</a:t>
            </a:r>
          </a:p>
          <a:p>
            <a:pPr lvl="1"/>
            <a:r>
              <a:rPr lang="de-DE" dirty="0"/>
              <a:t>Harnsteine (gestörter Harnabfluss)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07A870-C27B-7259-4216-596CB19B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08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2441A-5024-5B61-EF9F-885CB3AF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Faktoren für ein langes Hundeleben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592ED5-122B-3717-2CE1-50D02116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334" y="1988840"/>
            <a:ext cx="7931150" cy="288032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414141"/>
                </a:solidFill>
              </a:rPr>
              <a:t>Im Schnitt werden Hunde</a:t>
            </a:r>
            <a:r>
              <a:rPr lang="de-AT" sz="2400" b="1" dirty="0">
                <a:solidFill>
                  <a:srgbClr val="414141"/>
                </a:solidFill>
              </a:rPr>
              <a:t> 10 bis 15 Jahre</a:t>
            </a:r>
            <a:r>
              <a:rPr lang="de-AT" sz="2400" dirty="0">
                <a:solidFill>
                  <a:srgbClr val="414141"/>
                </a:solidFill>
              </a:rPr>
              <a:t> alt.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rgbClr val="414141"/>
                </a:solidFill>
              </a:rPr>
              <a:t>Das maximale Hundealter </a:t>
            </a:r>
            <a:r>
              <a:rPr lang="de-AT" sz="2400" b="1" dirty="0">
                <a:solidFill>
                  <a:srgbClr val="414141"/>
                </a:solidFill>
              </a:rPr>
              <a:t>hängt vor allem von der Größe und Rasse des Vierbeiners ab</a:t>
            </a:r>
            <a:r>
              <a:rPr lang="de-AT" sz="2400" dirty="0">
                <a:solidFill>
                  <a:srgbClr val="414141"/>
                </a:solidFill>
              </a:rPr>
              <a:t>. Am ältesten werden Zwergpudel und Dackel (14 bis 18 Jahre).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AT" sz="2400" b="1" dirty="0">
                <a:solidFill>
                  <a:srgbClr val="414141"/>
                </a:solidFill>
              </a:rPr>
              <a:t>Ernährung, viel Bewegung und gute Pflege</a:t>
            </a:r>
            <a:r>
              <a:rPr lang="de-AT" sz="2400" dirty="0">
                <a:solidFill>
                  <a:srgbClr val="414141"/>
                </a:solidFill>
              </a:rPr>
              <a:t> wirken sich positiv auf die Lebenserwartung aus.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ED2022-C3A3-16B3-6B8A-5F3C773A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490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98075-307E-CA78-D354-AC1384DB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4B8FF3-F714-1B6D-AAD3-E9364072D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Akutes Nierenversagen, Risikofaktoren</a:t>
            </a:r>
          </a:p>
          <a:p>
            <a:pPr lvl="1"/>
            <a:r>
              <a:rPr lang="de-DE" dirty="0"/>
              <a:t>Chronische Niereninsuffizienz</a:t>
            </a:r>
          </a:p>
          <a:p>
            <a:pPr lvl="1"/>
            <a:r>
              <a:rPr lang="de-DE" dirty="0"/>
              <a:t>Dehydratation</a:t>
            </a:r>
          </a:p>
          <a:p>
            <a:pPr lvl="1"/>
            <a:r>
              <a:rPr lang="de-DE" dirty="0"/>
              <a:t>Diabetes Mellitus</a:t>
            </a:r>
          </a:p>
          <a:p>
            <a:pPr lvl="1"/>
            <a:r>
              <a:rPr lang="de-DE" dirty="0"/>
              <a:t>Fortgeschrittenes Alter</a:t>
            </a:r>
          </a:p>
          <a:p>
            <a:pPr lvl="1"/>
            <a:r>
              <a:rPr lang="de-DE" dirty="0"/>
              <a:t>Herzerkrankungen</a:t>
            </a:r>
          </a:p>
          <a:p>
            <a:pPr lvl="1"/>
            <a:r>
              <a:rPr lang="de-DE" dirty="0"/>
              <a:t>Lebererkrankungen</a:t>
            </a:r>
          </a:p>
          <a:p>
            <a:pPr lvl="1"/>
            <a:r>
              <a:rPr lang="de-DE" dirty="0" err="1"/>
              <a:t>Pyometra</a:t>
            </a:r>
            <a:endParaRPr lang="de-DE" dirty="0"/>
          </a:p>
          <a:p>
            <a:pPr lvl="1"/>
            <a:r>
              <a:rPr lang="de-DE" dirty="0"/>
              <a:t>Fieber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F2771F-A2C7-A6E4-DB96-ADCB52C1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192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B5656-B7DC-6D36-9D67-E4456384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F5D07E-9EB6-B026-55CA-E66D0819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Akutes Nierenversagen, Vorbeugung</a:t>
            </a:r>
          </a:p>
          <a:p>
            <a:pPr lvl="1"/>
            <a:r>
              <a:rPr lang="de-DE" dirty="0"/>
              <a:t>Regelmäßige Impfung gegen Leptospirose</a:t>
            </a:r>
          </a:p>
          <a:p>
            <a:pPr lvl="1"/>
            <a:r>
              <a:rPr lang="de-DE" dirty="0"/>
              <a:t>Giftige Substanzen außer Reichweite des Hundes</a:t>
            </a:r>
          </a:p>
          <a:p>
            <a:pPr lvl="1"/>
            <a:r>
              <a:rPr lang="de-DE" dirty="0"/>
              <a:t>Medikamente nur in Rücksprache mit dem Tierarzt</a:t>
            </a:r>
          </a:p>
          <a:p>
            <a:pPr lvl="1"/>
            <a:r>
              <a:rPr lang="de-DE" dirty="0"/>
              <a:t>Niemals humanmedizinischen Präparate geben</a:t>
            </a:r>
          </a:p>
          <a:p>
            <a:pPr lvl="1"/>
            <a:r>
              <a:rPr lang="de-DE" dirty="0"/>
              <a:t>Grunderkrankungen behandeln und regelmäßige Kontrolle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/>
              <a:t>…</a:t>
            </a:r>
            <a:r>
              <a:rPr lang="de-DE" sz="2400" b="1" dirty="0"/>
              <a:t>und natürlich aufmerksam beobachten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F1D11A-3A36-962A-902A-6EF846E5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87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96604-CF8A-CA75-E65B-658D6E8B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028FDD-B4FE-38A1-4F50-67313826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Chronisches Nierenversagen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Zunehmend irreversible Schädigung der Nierenkörperchen</a:t>
            </a:r>
          </a:p>
          <a:p>
            <a:pPr lvl="1"/>
            <a:r>
              <a:rPr lang="de-DE" dirty="0"/>
              <a:t>Bleibt über lange Zeit unbemerkt (bis über 60% Schädigung)</a:t>
            </a:r>
          </a:p>
          <a:p>
            <a:pPr lvl="1"/>
            <a:r>
              <a:rPr lang="de-DE" dirty="0"/>
              <a:t>Ursache häufig nicht feststellbar</a:t>
            </a:r>
          </a:p>
          <a:p>
            <a:pPr lvl="1"/>
            <a:r>
              <a:rPr lang="de-DE" dirty="0"/>
              <a:t>Kann bei jedem Hund auftreten</a:t>
            </a:r>
          </a:p>
          <a:p>
            <a:pPr lvl="1"/>
            <a:r>
              <a:rPr lang="de-DE" dirty="0"/>
              <a:t>Nicht heilbar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DEF499-EF37-3237-56AC-0D585FA2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334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1732F-6390-D697-ED8C-8EAF8F0D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62FAF-F523-5C2C-1739-04C687214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Chronisches Nierenversagen, Diagnose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Frühzeitige Vorsorgeuntersuchung ab ca. 6 Jahren</a:t>
            </a:r>
          </a:p>
          <a:p>
            <a:pPr lvl="1"/>
            <a:r>
              <a:rPr lang="de-DE" dirty="0"/>
              <a:t>Erhöhter Blutdruck gibt oft den ersten Hinweis auf CNE</a:t>
            </a:r>
          </a:p>
          <a:p>
            <a:pPr lvl="1"/>
            <a:r>
              <a:rPr lang="de-DE" dirty="0"/>
              <a:t>Blutuntersuchung, individueller  Kreatininwert </a:t>
            </a:r>
          </a:p>
          <a:p>
            <a:pPr lvl="1"/>
            <a:r>
              <a:rPr lang="de-DE" dirty="0"/>
              <a:t>Harnuntersuchung (Blut, Eiweiß, Zucker)</a:t>
            </a:r>
          </a:p>
          <a:p>
            <a:pPr lvl="1"/>
            <a:r>
              <a:rPr lang="de-DE" dirty="0"/>
              <a:t>Röntgen, Ultraschall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02FB5B-9B43-386E-0B2F-9854385B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977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753F2B-D52E-F8CB-DA9C-CF5070B5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3AC186-F5A4-886A-008C-D33D9E57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Harnsteine, Ursachen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Erkrankungen wie Blaseninfektionen, Hyperkalzämie, </a:t>
            </a:r>
            <a:r>
              <a:rPr lang="de-AT" b="0" i="0" dirty="0" err="1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Reabsorptionsstörungen</a:t>
            </a: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 oder Leberfunktionsstörungen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Ernährung: hoher Mineralstoffgehalt/Übermineralisierung des Futters (vor allem Magnesium, Calcium)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Veränderung im pH-Wert des Urins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zu geringe Flüssigkeitszufuhr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genetische Disposition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Mangel an Bewegung und Übergewicht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nicht ausreichend häufige Möglichkeiten Harn abzusetzen</a:t>
            </a:r>
          </a:p>
          <a:p>
            <a:pPr lvl="1">
              <a:buFont typeface="Wingdings" pitchFamily="2" charset="2"/>
              <a:buChar char="§"/>
            </a:pPr>
            <a:r>
              <a:rPr lang="de-AT" sz="2000" dirty="0">
                <a:solidFill>
                  <a:srgbClr val="4A4A49"/>
                </a:solidFill>
                <a:latin typeface="Roboto" panose="02000000000000000000" pitchFamily="2" charset="0"/>
              </a:rPr>
              <a:t>wiederkehrende Blasenentzündungen</a:t>
            </a:r>
          </a:p>
          <a:p>
            <a:pPr marL="0" indent="0">
              <a:buNone/>
            </a:pPr>
            <a:b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</a:br>
            <a:endParaRPr lang="de-AT" b="0" i="0" dirty="0">
              <a:solidFill>
                <a:srgbClr val="4A4A49"/>
              </a:solidFill>
              <a:effectLst/>
              <a:latin typeface="Roboto" panose="02000000000000000000" pitchFamily="2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70DD49-D83D-3B6A-779F-46E4C2BB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429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07AA7-51F0-CADB-7B71-8B7AE890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53CE36-E3A1-4542-391C-042FE4F0B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Harnsteine, Symptome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häufiger Harndrang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Schwierigkeiten beim Wasserlassen durch Verstopfung der Harnröhre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der Harnabsatz dauert länger als gewöhnlich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es können nur geringe Mengen Urin abgegeben werden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Schmerzen beim Wasserlassen und Abtasten des Bauches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Blut im Urin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Harnträufeln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Inkontinenz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EC5C23-E72B-458C-87A5-8873800A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212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A1836-CC26-CDCC-7CA7-630A41F7F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F38ED8-FD6D-7F04-7A0A-FC3CE17CB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Harnsteine, Diagnose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Röntgen bzw. Ultraschall um Harngries und/oder Steine festzustellen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Harnanalyse im Labor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Urinsediment mit Mikroskop</a:t>
            </a:r>
          </a:p>
          <a:p>
            <a:pPr lvl="1">
              <a:buFont typeface="Wingdings" pitchFamily="2" charset="2"/>
              <a:buChar char="§"/>
            </a:pPr>
            <a:r>
              <a:rPr lang="de-AT" b="0" i="0" dirty="0">
                <a:solidFill>
                  <a:srgbClr val="4A4A49"/>
                </a:solidFill>
                <a:effectLst/>
                <a:latin typeface="Roboto" panose="02000000000000000000" pitchFamily="2" charset="0"/>
              </a:rPr>
              <a:t>Steinanalyse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B52A18-46DE-7BE2-0C14-72EF4017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729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646E-98D8-B777-D08B-39A6E9C5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Urogenitalapparat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E7295-0097-7EA4-6D17-A6B7677B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Pyometra</a:t>
            </a:r>
            <a:endParaRPr lang="de-DE" dirty="0"/>
          </a:p>
          <a:p>
            <a:pPr lvl="1"/>
            <a:r>
              <a:rPr lang="de-DE" dirty="0"/>
              <a:t>Bei unkastrierten Hündinnen, meist ab 6 Jahren</a:t>
            </a:r>
          </a:p>
          <a:p>
            <a:pPr lvl="1"/>
            <a:r>
              <a:rPr lang="de-DE" dirty="0"/>
              <a:t>Unklare Symptome, vermehrtes Trinken</a:t>
            </a:r>
          </a:p>
          <a:p>
            <a:pPr lvl="1"/>
            <a:r>
              <a:rPr lang="de-DE" dirty="0"/>
              <a:t>lebensbedrohlich</a:t>
            </a:r>
          </a:p>
          <a:p>
            <a:r>
              <a:rPr lang="de-DE" dirty="0"/>
              <a:t>Prostataprobleme</a:t>
            </a:r>
          </a:p>
          <a:p>
            <a:pPr lvl="1"/>
            <a:r>
              <a:rPr lang="de-DE" dirty="0"/>
              <a:t>Schwierigkeiten mit Kot- und Harnabsatz</a:t>
            </a:r>
          </a:p>
          <a:p>
            <a:r>
              <a:rPr lang="de-DE" dirty="0"/>
              <a:t>Tumoren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9C29EE-9793-65FD-740A-4A08C0C7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9236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104AF-8486-D00E-09C3-0587BFD10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Stoffwechselerkrankungen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814FB-A167-AE1A-1A7B-45CD262E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Hypothyreose</a:t>
            </a:r>
          </a:p>
          <a:p>
            <a:pPr lvl="1"/>
            <a:r>
              <a:rPr lang="de-DE" dirty="0"/>
              <a:t>Lust- und antriebslos</a:t>
            </a:r>
          </a:p>
          <a:p>
            <a:pPr lvl="1"/>
            <a:r>
              <a:rPr lang="de-DE" dirty="0"/>
              <a:t>Gewichtszunahme</a:t>
            </a:r>
          </a:p>
          <a:p>
            <a:pPr lvl="1"/>
            <a:r>
              <a:rPr lang="de-DE" dirty="0"/>
              <a:t>Haut- und Fellveränderung</a:t>
            </a:r>
          </a:p>
          <a:p>
            <a:r>
              <a:rPr lang="de-DE" dirty="0"/>
              <a:t>Morbus Cushing</a:t>
            </a:r>
          </a:p>
          <a:p>
            <a:pPr lvl="1"/>
            <a:r>
              <a:rPr lang="de-DE" dirty="0"/>
              <a:t>Überproduktion von Cortisol in der Nebenniere</a:t>
            </a:r>
          </a:p>
          <a:p>
            <a:pPr lvl="1"/>
            <a:r>
              <a:rPr lang="de-DE" dirty="0"/>
              <a:t>Ständig Hunger und Durst, Polyurie</a:t>
            </a:r>
          </a:p>
          <a:p>
            <a:pPr lvl="1"/>
            <a:r>
              <a:rPr lang="de-DE" dirty="0"/>
              <a:t>Dünne Haut und stumpfes Fell, kahle Stellen</a:t>
            </a:r>
          </a:p>
          <a:p>
            <a:r>
              <a:rPr lang="de-DE" dirty="0"/>
              <a:t>Diabetes Mellitus</a:t>
            </a:r>
          </a:p>
          <a:p>
            <a:pPr lvl="1"/>
            <a:r>
              <a:rPr lang="de-DE" dirty="0"/>
              <a:t>Polydipsie, Polyphagie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63F4F8-CAB4-64A9-B6BB-1AC87D0C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067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BB17D-954E-F9BA-2584-6963610D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Zentralnervensystem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00CD9E-DF4D-6221-D8AE-B0D5F4F73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98588"/>
            <a:ext cx="7931150" cy="4060825"/>
          </a:xfrm>
        </p:spPr>
        <p:txBody>
          <a:bodyPr/>
          <a:lstStyle/>
          <a:p>
            <a:r>
              <a:rPr lang="de-DE" dirty="0"/>
              <a:t>Degenerative Myelopathie</a:t>
            </a:r>
          </a:p>
          <a:p>
            <a:pPr lvl="1"/>
            <a:r>
              <a:rPr lang="de-DE" dirty="0"/>
              <a:t>Progressiv verlaufende Erkrankung des Rückenmarks</a:t>
            </a:r>
          </a:p>
          <a:p>
            <a:pPr lvl="1"/>
            <a:r>
              <a:rPr lang="de-DE" dirty="0"/>
              <a:t>Hunde ab 8-10 Jahre</a:t>
            </a:r>
          </a:p>
          <a:p>
            <a:pPr lvl="1"/>
            <a:r>
              <a:rPr lang="de-DE" dirty="0"/>
              <a:t>Ataxie der Hintergliedmaßen</a:t>
            </a:r>
          </a:p>
          <a:p>
            <a:pPr lvl="1"/>
            <a:r>
              <a:rPr lang="de-DE" dirty="0"/>
              <a:t>Nicht schmerzhaft </a:t>
            </a:r>
          </a:p>
          <a:p>
            <a:r>
              <a:rPr lang="de-DE" dirty="0"/>
              <a:t>Geriatrisches </a:t>
            </a:r>
            <a:r>
              <a:rPr lang="de-DE" dirty="0" err="1"/>
              <a:t>Vestibulärsyndrom</a:t>
            </a:r>
            <a:endParaRPr lang="de-DE" dirty="0"/>
          </a:p>
          <a:p>
            <a:pPr lvl="1"/>
            <a:r>
              <a:rPr lang="de-DE" dirty="0"/>
              <a:t>Plötzlich und heftig auftretende Symptome</a:t>
            </a:r>
          </a:p>
          <a:p>
            <a:pPr lvl="2"/>
            <a:r>
              <a:rPr lang="de-DE" dirty="0"/>
              <a:t>Kopfschiefhalten, Übelkeit, Erbrechen, Gleichgewichtsstörungen, Ataxie</a:t>
            </a:r>
          </a:p>
          <a:p>
            <a:pPr lvl="1"/>
            <a:r>
              <a:rPr lang="de-DE" dirty="0"/>
              <a:t>Unterstützende Therapie</a:t>
            </a:r>
          </a:p>
          <a:p>
            <a:pPr lvl="1"/>
            <a:r>
              <a:rPr lang="de-DE" dirty="0"/>
              <a:t>Meist Besserung innerhalb von 72 Stunden, Heilung nach 2-3 Wochen, teilweise bleibt eine leichte Kopfschiefhaltung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B62289-C6BF-7B6B-4F7E-B5F2D94F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CD1BF-F425-5937-BE7C-F444D3BF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Alterstabelle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832D0A-0879-F12F-5E1A-7FCEE071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3F5C64-7D34-14C7-4A96-248710C74D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628801"/>
            <a:ext cx="842493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2172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626B4-2CAB-0869-A0DD-014C79D3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Zentralnervensystem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A68F2E-E0F1-EFA4-C3A9-60C6AE2FB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Demenz, kognitive Dysfunktion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Für Hundehalter irritierend</a:t>
            </a:r>
          </a:p>
          <a:p>
            <a:pPr lvl="1"/>
            <a:r>
              <a:rPr lang="de-DE" dirty="0"/>
              <a:t>Ähnlich der menschlichen Demenz</a:t>
            </a:r>
          </a:p>
          <a:p>
            <a:pPr lvl="2"/>
            <a:r>
              <a:rPr lang="de-DE" dirty="0"/>
              <a:t>Desorientiert und vergesslich</a:t>
            </a:r>
          </a:p>
          <a:p>
            <a:pPr lvl="2"/>
            <a:r>
              <a:rPr lang="de-DE" dirty="0"/>
              <a:t>Finden Ausgänge nicht mehr</a:t>
            </a:r>
          </a:p>
          <a:p>
            <a:pPr lvl="2"/>
            <a:r>
              <a:rPr lang="de-DE" dirty="0"/>
              <a:t>Fordern kurz nach einer Mahlzeit wieder Futter</a:t>
            </a:r>
          </a:p>
          <a:p>
            <a:pPr lvl="2"/>
            <a:r>
              <a:rPr lang="de-DE" dirty="0"/>
              <a:t>Kann Ängstlichkeit und Aggressivität verursachen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0A80B7-2103-2F08-4AB8-DEAFF9C3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8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FE830-6236-AB5D-612B-26E8ECA1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9" y="333375"/>
            <a:ext cx="6696397" cy="719138"/>
          </a:xfrm>
        </p:spPr>
        <p:txBody>
          <a:bodyPr/>
          <a:lstStyle/>
          <a:p>
            <a:r>
              <a:rPr lang="de-DE" dirty="0" err="1"/>
              <a:t>Unterstüztungsmöglichkeiten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24685-27FF-22C5-D6AA-E1D507F19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19256" cy="4060825"/>
          </a:xfrm>
        </p:spPr>
        <p:txBody>
          <a:bodyPr/>
          <a:lstStyle/>
          <a:p>
            <a:r>
              <a:rPr lang="de-DE" sz="2400" dirty="0"/>
              <a:t>Auf gesundes Gewicht achten</a:t>
            </a:r>
          </a:p>
          <a:p>
            <a:r>
              <a:rPr lang="de-DE" sz="2400" dirty="0"/>
              <a:t>Ab ca. 6 Jahren ein- bis zweimal jährlich zur </a:t>
            </a:r>
            <a:r>
              <a:rPr lang="de-DE" sz="2400" dirty="0" err="1"/>
              <a:t>Gesundenuntersuchung</a:t>
            </a:r>
            <a:endParaRPr lang="de-DE" sz="2400" dirty="0"/>
          </a:p>
          <a:p>
            <a:r>
              <a:rPr lang="de-DE" sz="2400" dirty="0"/>
              <a:t>Impfungen</a:t>
            </a:r>
          </a:p>
          <a:p>
            <a:r>
              <a:rPr lang="de-DE" sz="2400" dirty="0"/>
              <a:t>Adäquate Ernährung, auch Nahrungsergänzungsmittel</a:t>
            </a:r>
          </a:p>
          <a:p>
            <a:r>
              <a:rPr lang="de-DE" sz="2400" dirty="0"/>
              <a:t>Altersgerechte Beschäftigung und Bewegung</a:t>
            </a:r>
          </a:p>
          <a:p>
            <a:r>
              <a:rPr lang="de-DE" sz="2400" dirty="0"/>
              <a:t>Physiotherapie</a:t>
            </a:r>
          </a:p>
          <a:p>
            <a:r>
              <a:rPr lang="de-DE" sz="2400" dirty="0"/>
              <a:t>Wenn nötig Schmerztherapie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0CDCD96-BABB-D4EE-7D99-CB420C74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27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E0270-ABC6-49C4-B0D6-33979289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498C56-C1FB-3D93-D0B6-F8FA17CD1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19499"/>
            <a:ext cx="7931150" cy="2476872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/>
              <a:t>Hunde bekommen mit steigendem Lebensalter vermehrte Alterserscheinung und Erkrankungen. Frühzeitig erkannt und behandelt, können sie dennoch einen schönen Lebensabend genießen.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8D5A22-B70F-81BB-0AAE-7A6CC7CB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765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3" descr="25.12.2005, 34 Tage alt Dragon Heart h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7648" y="1556793"/>
            <a:ext cx="6076604" cy="4052455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528" y="12080"/>
            <a:ext cx="5976664" cy="1440160"/>
          </a:xfrm>
        </p:spPr>
        <p:txBody>
          <a:bodyPr/>
          <a:lstStyle/>
          <a:p>
            <a:pPr algn="ctr"/>
            <a:r>
              <a:rPr lang="de-AT" sz="2800" dirty="0"/>
              <a:t>Danke für Ihre Aufmerksamkeit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3A7F-5132-2446-9F4D-C220AF5EE872}" type="slidenum">
              <a:rPr lang="de-DE" smtClean="0"/>
              <a:pPr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78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09F5A-C7B5-32AD-AE05-71DB5120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Leitsymptome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879A73-CA84-BA3C-7396-CEA8DA954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50672"/>
            <a:ext cx="7931150" cy="3412976"/>
          </a:xfrm>
        </p:spPr>
        <p:txBody>
          <a:bodyPr/>
          <a:lstStyle/>
          <a:p>
            <a:r>
              <a:rPr lang="de-DE" sz="2400" dirty="0"/>
              <a:t>Verminderte körperliche Aktivität</a:t>
            </a:r>
          </a:p>
          <a:p>
            <a:r>
              <a:rPr lang="de-DE" sz="2400" dirty="0"/>
              <a:t>Die Fähigkeit zu sehen und hören lässt nach</a:t>
            </a:r>
          </a:p>
          <a:p>
            <a:r>
              <a:rPr lang="de-DE" sz="2400" dirty="0"/>
              <a:t>Steifheit nach dem Aufstehen und Lahmheiten</a:t>
            </a:r>
          </a:p>
          <a:p>
            <a:r>
              <a:rPr lang="de-DE" sz="2400" dirty="0"/>
              <a:t>Verdauungsstörungen</a:t>
            </a:r>
          </a:p>
          <a:p>
            <a:r>
              <a:rPr lang="de-DE" sz="2400" dirty="0"/>
              <a:t>Schlechter Zustand von Haut und Fell</a:t>
            </a:r>
          </a:p>
          <a:p>
            <a:r>
              <a:rPr lang="de-DE" sz="2400" dirty="0"/>
              <a:t>Unspezifische Erkrankungen und schlecht heilende Wunden, abbauendes Immunsystem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A4D426-BE4A-FCD6-C4A2-B9F9E079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22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11DED-454A-2B11-0BF7-F3CDF68D2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Leitsymptome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D859A4-99D7-F5C4-C35E-1D74DAAB8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10544"/>
            <a:ext cx="7931150" cy="2836912"/>
          </a:xfrm>
        </p:spPr>
        <p:txBody>
          <a:bodyPr/>
          <a:lstStyle/>
          <a:p>
            <a:r>
              <a:rPr lang="de-DE" sz="2800" dirty="0"/>
              <a:t>Bluthochdruck</a:t>
            </a:r>
          </a:p>
          <a:p>
            <a:r>
              <a:rPr lang="de-DE" sz="2800" dirty="0"/>
              <a:t>Desorientierung, veränderte Kommunikation und veränderter Schlafrhythmus</a:t>
            </a:r>
          </a:p>
          <a:p>
            <a:r>
              <a:rPr lang="de-DE" dirty="0"/>
              <a:t>Verändertes Hormonsystem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F9D3EF-C385-B32C-7C63-A9B76530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33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FF438-C00E-54D0-7EBF-AF5423EB8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Übergewicht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793BE6-3730-61D7-DD2A-3A3D7825A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539" y="1700808"/>
            <a:ext cx="5927824" cy="3816424"/>
          </a:xfrm>
        </p:spPr>
        <p:txBody>
          <a:bodyPr/>
          <a:lstStyle/>
          <a:p>
            <a:r>
              <a:rPr lang="de-DE" dirty="0"/>
              <a:t>Ca. 40% unserer Hunde sind übergewichtig</a:t>
            </a:r>
          </a:p>
          <a:p>
            <a:r>
              <a:rPr lang="de-DE" dirty="0"/>
              <a:t>15-20% über dem Idealgewicht</a:t>
            </a:r>
          </a:p>
          <a:p>
            <a:r>
              <a:rPr lang="de-DE" dirty="0"/>
              <a:t>Rippen können nicht mehr ertastet werden</a:t>
            </a:r>
          </a:p>
          <a:p>
            <a:r>
              <a:rPr lang="de-DE" dirty="0"/>
              <a:t>Keine Taillierung sichtbar</a:t>
            </a:r>
          </a:p>
          <a:p>
            <a:r>
              <a:rPr lang="de-DE" dirty="0"/>
              <a:t>Keine aufgezogene Bauchlinie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0B7B4A-7AD8-7E68-909A-F2F50C3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2052" name="Picture 4" descr="Hund zu dick: 7 Abnehm-Tipps für Fellnasen | VS.">
            <a:extLst>
              <a:ext uri="{FF2B5EF4-FFF2-40B4-BE49-F238E27FC236}">
                <a16:creationId xmlns:a16="http://schemas.microsoft.com/office/drawing/2014/main" id="{96728A83-060E-C1DB-5642-A406D763D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200" y="1556792"/>
            <a:ext cx="1765300" cy="432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6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E56AE-BE29-E7CA-97C9-D0AB390F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Übergewicht Risiken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B2DFAD-9606-24B0-8D61-D7667406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931150" cy="3845023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Deutlich verkürzte Lebenserwartung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Herz- und Atemprobleme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Diabetes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Verminderte Immunabwehr und damit das Risiko für Infektionen und andere Krankheiten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 err="1">
                <a:solidFill>
                  <a:schemeClr val="tx1"/>
                </a:solidFill>
              </a:rPr>
              <a:t>Osteoartikuläre</a:t>
            </a:r>
            <a:r>
              <a:rPr lang="de-AT" sz="2400" dirty="0">
                <a:solidFill>
                  <a:schemeClr val="tx1"/>
                </a:solidFill>
              </a:rPr>
              <a:t> Erkrankungen wie Arthritis und Arthrosen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Herzkreislauferkrankungen</a:t>
            </a:r>
          </a:p>
          <a:p>
            <a:pPr algn="l">
              <a:buFont typeface="Wingdings" pitchFamily="2" charset="2"/>
              <a:buChar char="§"/>
            </a:pPr>
            <a:r>
              <a:rPr lang="de-AT" sz="2400" dirty="0">
                <a:solidFill>
                  <a:schemeClr val="tx1"/>
                </a:solidFill>
              </a:rPr>
              <a:t>Calciumoxalat-Harnstein</a:t>
            </a:r>
            <a:br>
              <a:rPr lang="de-AT" dirty="0"/>
            </a:b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552FE8-E669-79BE-FC1A-AF6D3C23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30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88A053-AF54-28FD-5DD0-7333B4BE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Bewegungsapparat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B3298A-84B5-0B25-34B4-89BE0C75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4398"/>
            <a:ext cx="7931150" cy="2980928"/>
          </a:xfrm>
        </p:spPr>
        <p:txBody>
          <a:bodyPr/>
          <a:lstStyle/>
          <a:p>
            <a:r>
              <a:rPr lang="de-DE" dirty="0"/>
              <a:t>Arthritis ist eine Gelenkentzündung</a:t>
            </a:r>
          </a:p>
          <a:p>
            <a:pPr lvl="1"/>
            <a:r>
              <a:rPr lang="de-DE" dirty="0"/>
              <a:t>Verschieden Ursachen</a:t>
            </a:r>
          </a:p>
          <a:p>
            <a:pPr lvl="2"/>
            <a:r>
              <a:rPr lang="de-DE" dirty="0"/>
              <a:t>Bakterielle Infektion (z.B. Borreliose)</a:t>
            </a:r>
          </a:p>
          <a:p>
            <a:pPr lvl="2"/>
            <a:r>
              <a:rPr lang="de-DE" dirty="0"/>
              <a:t>Immunerkrankung (z.B. Rheuma)</a:t>
            </a:r>
          </a:p>
          <a:p>
            <a:pPr lvl="2"/>
            <a:r>
              <a:rPr lang="de-DE" dirty="0"/>
              <a:t>am häufigsten sind Knorpelschäden</a:t>
            </a:r>
          </a:p>
          <a:p>
            <a:pPr lvl="1"/>
            <a:r>
              <a:rPr lang="de-DE" dirty="0"/>
              <a:t>Führt häufig zu bleibenden Schäden = Arthrose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AFBC90-7A81-C008-9990-4BA63A31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DA991-7EF4-8E4C-B87C-9245E3CD0B8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387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0</TotalTime>
  <Words>1495</Words>
  <Application>Microsoft Macintosh PowerPoint</Application>
  <PresentationFormat>Breitbild</PresentationFormat>
  <Paragraphs>388</Paragraphs>
  <Slides>43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50" baseType="lpstr">
      <vt:lpstr>Arial</vt:lpstr>
      <vt:lpstr>Calibri</vt:lpstr>
      <vt:lpstr>Roboto</vt:lpstr>
      <vt:lpstr>Trebuchet MS</vt:lpstr>
      <vt:lpstr>Wingdings</vt:lpstr>
      <vt:lpstr>Wingdings 3</vt:lpstr>
      <vt:lpstr>Facette</vt:lpstr>
      <vt:lpstr>Der alternde Hund</vt:lpstr>
      <vt:lpstr>Übersicht</vt:lpstr>
      <vt:lpstr>Faktoren für ein langes Hundeleben</vt:lpstr>
      <vt:lpstr>Alterstabelle</vt:lpstr>
      <vt:lpstr>Leitsymptome</vt:lpstr>
      <vt:lpstr>Leitsymptome </vt:lpstr>
      <vt:lpstr>Übergewicht</vt:lpstr>
      <vt:lpstr>Übergewicht Risiken</vt:lpstr>
      <vt:lpstr>Bewegungsapparat</vt:lpstr>
      <vt:lpstr>Bewegungsapparat</vt:lpstr>
      <vt:lpstr>Bewegungsapparat</vt:lpstr>
      <vt:lpstr>Bewegungsapparat</vt:lpstr>
      <vt:lpstr>Bewegungsapparat</vt:lpstr>
      <vt:lpstr>Bewegungsapparat</vt:lpstr>
      <vt:lpstr>Herz - Kreislauf</vt:lpstr>
      <vt:lpstr>Herz-Kreislauf</vt:lpstr>
      <vt:lpstr>Herz - Kreislauf</vt:lpstr>
      <vt:lpstr>Herz - Kreislauf</vt:lpstr>
      <vt:lpstr>Herz - Kreislauf</vt:lpstr>
      <vt:lpstr>Magen-Darm</vt:lpstr>
      <vt:lpstr>Magen-Darm</vt:lpstr>
      <vt:lpstr>Magen-Darm</vt:lpstr>
      <vt:lpstr>Magen-Darm</vt:lpstr>
      <vt:lpstr>Magen-Darm</vt:lpstr>
      <vt:lpstr>Urogenitalapparat</vt:lpstr>
      <vt:lpstr>Urogenitalapparat</vt:lpstr>
      <vt:lpstr>Urogenitalapparat</vt:lpstr>
      <vt:lpstr>Urogenitalapparat</vt:lpstr>
      <vt:lpstr>Urogenitalapparat </vt:lpstr>
      <vt:lpstr>Urogenitalapparat</vt:lpstr>
      <vt:lpstr>Urogenitalapparat</vt:lpstr>
      <vt:lpstr>Urogenitalapparat</vt:lpstr>
      <vt:lpstr>Urogenitalapparat</vt:lpstr>
      <vt:lpstr>Urogenitalapparat </vt:lpstr>
      <vt:lpstr>Urogenitalapparat</vt:lpstr>
      <vt:lpstr>Urogenitalapparat</vt:lpstr>
      <vt:lpstr>Urogenitalapparat</vt:lpstr>
      <vt:lpstr>Stoffwechselerkrankungen</vt:lpstr>
      <vt:lpstr>Zentralnervensystem</vt:lpstr>
      <vt:lpstr>Zentralnervensystem</vt:lpstr>
      <vt:lpstr>Unterstüztungsmöglichkeiten</vt:lpstr>
      <vt:lpstr>Zusammenfassung</vt:lpstr>
      <vt:lpstr>Danke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alternde Hund</dc:title>
  <dc:creator>Microsoft Office User</dc:creator>
  <cp:lastModifiedBy>Microsoft Office User</cp:lastModifiedBy>
  <cp:revision>1</cp:revision>
  <dcterms:created xsi:type="dcterms:W3CDTF">2023-01-25T12:23:06Z</dcterms:created>
  <dcterms:modified xsi:type="dcterms:W3CDTF">2023-01-25T12:26:57Z</dcterms:modified>
</cp:coreProperties>
</file>